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70" r:id="rId2"/>
    <p:sldId id="271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9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50E105-AA59-4D4F-A62B-98E9CBA75999}" type="datetimeFigureOut">
              <a:rPr lang="en-US" smtClean="0"/>
              <a:t>7/6/2011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818709-1156-48E5-ACC2-335E5CE11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33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9505A58F-924B-4724-B82F-CC0B08183A67}" type="datetimeFigureOut">
              <a:rPr lang="en-US" smtClean="0"/>
              <a:t>7/6/2011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EC98F2D-8783-4CE2-B518-AE87A8254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2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40E-8CE9-42A3-ACE9-9A6F4D0FF8CE}" type="datetime1">
              <a:rPr lang="en-US" smtClean="0"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7764-B7AC-4B13-959E-483A2F491C85}" type="datetime1">
              <a:rPr lang="en-US" smtClean="0"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4668-1352-4EEA-90DE-69FF215D7B53}" type="datetime1">
              <a:rPr lang="en-US" smtClean="0"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BBC1-DEF2-48AD-882F-A0B1FCE323B7}" type="datetime1">
              <a:rPr lang="en-US" smtClean="0"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2EA5-9426-41CF-BA50-A649C3796E26}" type="datetime1">
              <a:rPr lang="en-US" smtClean="0"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7436E-A1E3-4A4A-A63A-0E835C8645D7}" type="datetime1">
              <a:rPr lang="en-US" smtClean="0"/>
              <a:t>7/6/2011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C72A1-8F4A-42F3-823A-DD8AC1427F0D}" type="datetime1">
              <a:rPr lang="en-US" smtClean="0"/>
              <a:t>7/6/2011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991-265B-40C4-955C-180138631763}" type="datetime1">
              <a:rPr lang="en-US" smtClean="0"/>
              <a:t>7/6/2011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C4CCE-BD1B-48AB-884A-E627CF954435}" type="datetime1">
              <a:rPr lang="en-US" smtClean="0"/>
              <a:t>7/6/2011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3902-DC78-43DE-8B5B-8364C1B22746}" type="datetime1">
              <a:rPr lang="en-US" smtClean="0"/>
              <a:t>7/6/2011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C0A8A-4A25-4E91-8920-839FEC1FAEA8}" type="datetime1">
              <a:rPr lang="en-US" smtClean="0"/>
              <a:t>7/6/2011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FC5AD-B38F-4A3F-AE10-284DC3F4FA69}" type="datetime1">
              <a:rPr lang="en-US" smtClean="0"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CA712-FB91-49C8-BFFA-BEB77856A2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4267200"/>
          </a:xfrm>
        </p:spPr>
        <p:txBody>
          <a:bodyPr>
            <a:noAutofit/>
          </a:bodyPr>
          <a:lstStyle/>
          <a:p>
            <a:r>
              <a:rPr lang="en-US" sz="9600" b="1" dirty="0" smtClean="0"/>
              <a:t>Images in Isaiah</a:t>
            </a:r>
            <a:endParaRPr lang="en-US" sz="9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30363"/>
          </a:xfrm>
        </p:spPr>
        <p:txBody>
          <a:bodyPr/>
          <a:lstStyle/>
          <a:p>
            <a:r>
              <a:rPr lang="en-US" b="1" dirty="0"/>
              <a:t>Isaiah 47:7   </a:t>
            </a:r>
            <a:r>
              <a:rPr lang="en-US" b="1" baseline="30000" dirty="0"/>
              <a:t>7</a:t>
            </a:r>
            <a:r>
              <a:rPr lang="en-US" b="1" dirty="0"/>
              <a:t> You said, "I shall be mistress forever," so that you did not lay these things to heart or remember their end.</a:t>
            </a:r>
            <a:endParaRPr lang="en-US" dirty="0"/>
          </a:p>
        </p:txBody>
      </p:sp>
      <p:pic>
        <p:nvPicPr>
          <p:cNvPr id="4" name="Picture 3" descr="que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381000"/>
            <a:ext cx="4114800" cy="4114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2133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Isaiah </a:t>
            </a:r>
            <a:r>
              <a:rPr lang="en-US" b="1" dirty="0" smtClean="0"/>
              <a:t>47:8-9   </a:t>
            </a:r>
            <a:r>
              <a:rPr lang="en-US" b="1" baseline="30000" dirty="0" smtClean="0"/>
              <a:t>8</a:t>
            </a:r>
            <a:r>
              <a:rPr lang="en-US" b="1" dirty="0" smtClean="0"/>
              <a:t> </a:t>
            </a:r>
            <a:r>
              <a:rPr lang="en-US" b="1" dirty="0"/>
              <a:t>Now therefore hear this, you lover of pleasures, who sit securely, who say in your heart, "I am, and there is no one besides me; I shall not sit as a widow or know the loss of children"--  </a:t>
            </a:r>
            <a:r>
              <a:rPr lang="en-US" b="1" baseline="30000" dirty="0"/>
              <a:t>9</a:t>
            </a:r>
            <a:r>
              <a:rPr lang="en-US" b="1" dirty="0"/>
              <a:t> both these things shall come upon you in a moment, in one day: the loss of children and widowhood shall come upon you in full measure, in spite of your many sorceries and the great power of your enchantments. </a:t>
            </a:r>
            <a:endParaRPr lang="en-US" dirty="0"/>
          </a:p>
        </p:txBody>
      </p:sp>
      <p:pic>
        <p:nvPicPr>
          <p:cNvPr id="4" name="Picture 3" descr="women-in-grie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1426" y="228601"/>
            <a:ext cx="5407742" cy="4191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30363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Isaiah 47:10-11  </a:t>
            </a:r>
            <a:r>
              <a:rPr lang="en-US" b="1" baseline="30000" dirty="0"/>
              <a:t>10</a:t>
            </a:r>
            <a:r>
              <a:rPr lang="en-US" b="1" dirty="0"/>
              <a:t> You felt secure in your wickedness; you said, "No one sees me." Your wisdom and your knowledge led you astray, and you said in your heart, "I am, and there is no one besides me."  </a:t>
            </a:r>
            <a:r>
              <a:rPr lang="en-US" b="1" baseline="30000" dirty="0"/>
              <a:t>11</a:t>
            </a:r>
            <a:r>
              <a:rPr lang="en-US" b="1" dirty="0"/>
              <a:t> But evil shall come upon you, which you cannot charm away; disaster shall fall upon you, which you will not be able to ward off; and ruin shall come on you suddenly, of which you know nothing.</a:t>
            </a:r>
            <a:endParaRPr lang="en-US" dirty="0"/>
          </a:p>
        </p:txBody>
      </p:sp>
      <p:pic>
        <p:nvPicPr>
          <p:cNvPr id="4" name="Picture 3" descr="disast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318282"/>
            <a:ext cx="5334000" cy="407845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2133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Isaiah 47:12-13   </a:t>
            </a:r>
            <a:r>
              <a:rPr lang="en-US" b="1" baseline="30000" dirty="0"/>
              <a:t>12</a:t>
            </a:r>
            <a:r>
              <a:rPr lang="en-US" b="1" dirty="0"/>
              <a:t> Stand fast in your enchantments and your many sorceries, with which you have labored from your youth; perhaps you may be able to succeed, perhaps you may inspire terror.  </a:t>
            </a:r>
            <a:r>
              <a:rPr lang="en-US" b="1" baseline="30000" dirty="0"/>
              <a:t>13</a:t>
            </a:r>
            <a:r>
              <a:rPr lang="en-US" b="1" dirty="0"/>
              <a:t> You are wearied with your many consultations; let those who study the heavens stand up and save you, those who gaze at the stars, and at each new moon predict what shall befall you.</a:t>
            </a:r>
            <a:endParaRPr lang="en-US" dirty="0"/>
          </a:p>
        </p:txBody>
      </p:sp>
      <p:pic>
        <p:nvPicPr>
          <p:cNvPr id="4" name="Picture 3" descr="judgment_day_terr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228600"/>
            <a:ext cx="5186186" cy="408838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30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Isaiah 47:14   </a:t>
            </a:r>
            <a:r>
              <a:rPr lang="en-US" b="1" baseline="30000" dirty="0"/>
              <a:t>14</a:t>
            </a:r>
            <a:r>
              <a:rPr lang="en-US" b="1" dirty="0"/>
              <a:t> See, they are like stubble, the fire consumes them; they cannot deliver themselves from the power of the flame. No coal for warming oneself is this, no fire to sit before!</a:t>
            </a:r>
            <a:endParaRPr lang="en-US" dirty="0"/>
          </a:p>
        </p:txBody>
      </p:sp>
      <p:pic>
        <p:nvPicPr>
          <p:cNvPr id="4" name="Picture 3" descr="people_on_fire_1sf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81000"/>
            <a:ext cx="6920948" cy="408158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630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Isaiah 47:15   </a:t>
            </a:r>
            <a:r>
              <a:rPr lang="en-US" b="1" baseline="30000" dirty="0"/>
              <a:t>15</a:t>
            </a:r>
            <a:r>
              <a:rPr lang="en-US" b="1" dirty="0"/>
              <a:t> Such to you are those with whom you have labored, who have trafficked with you from your youth; they all wander about in their own paths; there is no one to save you.</a:t>
            </a:r>
            <a:endParaRPr lang="en-US" dirty="0"/>
          </a:p>
        </p:txBody>
      </p:sp>
      <p:pic>
        <p:nvPicPr>
          <p:cNvPr id="4" name="Picture 3" descr="out_of_the_dark_____by_mosred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457200"/>
            <a:ext cx="6096000" cy="406146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Reflections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Watch the slide show which is simply Isa 46-47 with pictures that give a visual to what Isaiah is describing in words.</a:t>
            </a:r>
          </a:p>
          <a:p>
            <a:r>
              <a:rPr lang="en-US" sz="3600" b="1" dirty="0" smtClean="0"/>
              <a:t>As you watch, decide which one</a:t>
            </a:r>
          </a:p>
          <a:p>
            <a:pPr lvl="1"/>
            <a:r>
              <a:rPr lang="en-US" sz="3600" b="1" dirty="0" smtClean="0"/>
              <a:t>You like the best and why</a:t>
            </a:r>
          </a:p>
          <a:p>
            <a:pPr lvl="1"/>
            <a:r>
              <a:rPr lang="en-US" sz="3600" b="1" dirty="0" smtClean="0"/>
              <a:t>You like the least and why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2600" y="609600"/>
            <a:ext cx="2895600" cy="6096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Isaiah 46:1-2  NRS  Bel bows down, Nebo stoops, their idols are on beasts and cattle; these things you carry are loaded as burdens on weary animals.  2 They stoop, they bow down together; they cannot save the burden, but themselves go into captivity. 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" name="Picture 3" descr="idols being carri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457200"/>
            <a:ext cx="4398351" cy="58674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old man carri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533400"/>
            <a:ext cx="4089400" cy="6134098"/>
          </a:xfrm>
        </p:spPr>
      </p:pic>
      <p:sp>
        <p:nvSpPr>
          <p:cNvPr id="5" name="TextBox 4"/>
          <p:cNvSpPr txBox="1"/>
          <p:nvPr/>
        </p:nvSpPr>
        <p:spPr>
          <a:xfrm>
            <a:off x="5638800" y="457200"/>
            <a:ext cx="289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Isaiah 46:3-4   </a:t>
            </a:r>
            <a:r>
              <a:rPr lang="en-US" sz="2400" b="1" baseline="30000" dirty="0"/>
              <a:t>3</a:t>
            </a:r>
            <a:r>
              <a:rPr lang="en-US" sz="2400" b="1" dirty="0"/>
              <a:t> Listen to me, O house of Jacob, all the remnant of the house of Israel, who have been borne by me from your birth, carried from the womb;  </a:t>
            </a:r>
            <a:r>
              <a:rPr lang="en-US" sz="2400" b="1" baseline="30000" dirty="0"/>
              <a:t>4</a:t>
            </a:r>
            <a:r>
              <a:rPr lang="en-US" sz="2400" b="1" dirty="0"/>
              <a:t> even to your old age I am he, even when you turn gray I will carry you. I have made, and I will bear; I will carry and will save. 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227637"/>
            <a:ext cx="8229600" cy="1630363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Isaiah 46:5-7  </a:t>
            </a:r>
            <a:r>
              <a:rPr lang="en-US" b="1" baseline="30000" dirty="0"/>
              <a:t>5</a:t>
            </a:r>
            <a:r>
              <a:rPr lang="en-US" b="1" dirty="0"/>
              <a:t> To whom will you liken me and make me equal, and compare me, as though we were alike?  </a:t>
            </a:r>
            <a:r>
              <a:rPr lang="en-US" b="1" baseline="30000" dirty="0"/>
              <a:t>6</a:t>
            </a:r>
            <a:r>
              <a:rPr lang="en-US" b="1" dirty="0"/>
              <a:t> Those who lavish gold from the purse, and weigh out silver in the scales-- they hire a goldsmith, who makes it into a god; then they fall down and worship!  </a:t>
            </a:r>
            <a:r>
              <a:rPr lang="en-US" b="1" baseline="30000" dirty="0"/>
              <a:t>7</a:t>
            </a:r>
            <a:r>
              <a:rPr lang="en-US" b="1" dirty="0"/>
              <a:t> They lift it to their shoulders, they carry it, they set it in its place, and it stands there; it cannot move from its place. If one cries out to it, it does not answer or save anyone from trouble. </a:t>
            </a:r>
            <a:endParaRPr lang="en-US" dirty="0"/>
          </a:p>
        </p:txBody>
      </p:sp>
      <p:pic>
        <p:nvPicPr>
          <p:cNvPr id="5" name="Picture 4" descr="gold mak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304800"/>
            <a:ext cx="6502400" cy="48768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905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Isaiah 46:8-10   </a:t>
            </a:r>
            <a:r>
              <a:rPr lang="en-US" b="1" baseline="30000" dirty="0"/>
              <a:t>8</a:t>
            </a:r>
            <a:r>
              <a:rPr lang="en-US" b="1" dirty="0"/>
              <a:t> Remember this and consider, recall it to mind, you transgressors,  </a:t>
            </a:r>
            <a:r>
              <a:rPr lang="en-US" b="1" baseline="30000" dirty="0"/>
              <a:t>9</a:t>
            </a:r>
            <a:r>
              <a:rPr lang="en-US" b="1" dirty="0"/>
              <a:t> remember the former things of old; for I am God, and there is no other; I am God, and there is no one like me,  </a:t>
            </a:r>
            <a:r>
              <a:rPr lang="en-US" b="1" baseline="30000" dirty="0"/>
              <a:t>10</a:t>
            </a:r>
            <a:r>
              <a:rPr lang="en-US" b="1" dirty="0"/>
              <a:t> declaring the end from the beginning and from ancient times things not yet done, saying, "My purpose shall stand, and I will fulfill my intention," </a:t>
            </a:r>
            <a:endParaRPr lang="en-US" dirty="0"/>
          </a:p>
        </p:txBody>
      </p:sp>
      <p:pic>
        <p:nvPicPr>
          <p:cNvPr id="4" name="Picture 3" descr="wallpaper_creation_univer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0"/>
            <a:ext cx="6553200" cy="49149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Isaiah 46:11-13   </a:t>
            </a:r>
            <a:r>
              <a:rPr lang="en-US" b="1" baseline="30000" dirty="0"/>
              <a:t>11</a:t>
            </a:r>
            <a:r>
              <a:rPr lang="en-US" b="1" dirty="0"/>
              <a:t> calling a bird of prey from the east, the man for my purpose from a far country. I have spoken, and I will bring it to pass; I have planned, and I will do it.  </a:t>
            </a:r>
            <a:r>
              <a:rPr lang="en-US" b="1" baseline="30000" dirty="0"/>
              <a:t>12</a:t>
            </a:r>
            <a:r>
              <a:rPr lang="en-US" b="1" dirty="0"/>
              <a:t> Listen to me, you stubborn of heart, you who are far from deliverance:  </a:t>
            </a:r>
            <a:r>
              <a:rPr lang="en-US" b="1" baseline="30000" dirty="0"/>
              <a:t>13</a:t>
            </a:r>
            <a:r>
              <a:rPr lang="en-US" b="1" dirty="0"/>
              <a:t> I bring near my deliverance, it is not far off, and my salvation will not tarry; I will put salvation in Zion, for Israel my glory. </a:t>
            </a:r>
            <a:endParaRPr lang="en-US" dirty="0"/>
          </a:p>
        </p:txBody>
      </p:sp>
      <p:pic>
        <p:nvPicPr>
          <p:cNvPr id="4" name="Picture 3" descr="birds-of-prey_T58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304800"/>
            <a:ext cx="6400800" cy="42672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19050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Isaiah 47:1-4  </a:t>
            </a:r>
            <a:r>
              <a:rPr lang="en-US" b="1" baseline="30000" dirty="0"/>
              <a:t>NRS </a:t>
            </a:r>
            <a:r>
              <a:rPr lang="en-US" b="1" dirty="0" smtClean="0"/>
              <a:t> </a:t>
            </a:r>
            <a:r>
              <a:rPr lang="en-US" b="1" dirty="0"/>
              <a:t>Come down and sit in the dust, virgin daughter Babylon! Sit on the ground without a throne, daughter Chaldea! For you shall no more be called tender and delicate.  </a:t>
            </a:r>
            <a:r>
              <a:rPr lang="en-US" b="1" baseline="30000" dirty="0"/>
              <a:t>2</a:t>
            </a:r>
            <a:r>
              <a:rPr lang="en-US" b="1" dirty="0"/>
              <a:t> Take the millstones and grind meal, remove your veil, strip off your robe, uncover your legs, pass through the rivers.  </a:t>
            </a:r>
            <a:r>
              <a:rPr lang="en-US" b="1" baseline="30000" dirty="0"/>
              <a:t>3</a:t>
            </a:r>
            <a:r>
              <a:rPr lang="en-US" b="1" dirty="0"/>
              <a:t> Your nakedness shall be uncovered, and your shame shall be seen. I will take vengeance, and I will spare no one.  </a:t>
            </a:r>
            <a:r>
              <a:rPr lang="en-US" b="1" baseline="30000" dirty="0"/>
              <a:t>4</a:t>
            </a:r>
            <a:r>
              <a:rPr lang="en-US" b="1" dirty="0"/>
              <a:t> Our Redeemer-- the LORD of hosts is his name-- is the Holy One of Israel. </a:t>
            </a:r>
            <a:endParaRPr lang="en-US" dirty="0"/>
          </a:p>
        </p:txBody>
      </p:sp>
      <p:pic>
        <p:nvPicPr>
          <p:cNvPr id="4" name="Picture 3" descr="14Himbas~-~Woman~grinding~cor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55245"/>
            <a:ext cx="5105400" cy="421195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981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Isaiah 47:5-6   </a:t>
            </a:r>
            <a:r>
              <a:rPr lang="en-US" b="1" baseline="30000" dirty="0"/>
              <a:t>5</a:t>
            </a:r>
            <a:r>
              <a:rPr lang="en-US" b="1" dirty="0"/>
              <a:t> Sit in silence, and go into darkness, daughter Chaldea! For you shall no more be called the mistress of kingdoms.  </a:t>
            </a:r>
            <a:r>
              <a:rPr lang="en-US" b="1" baseline="30000" dirty="0"/>
              <a:t>6</a:t>
            </a:r>
            <a:r>
              <a:rPr lang="en-US" b="1" dirty="0"/>
              <a:t> I was angry with my people, I profaned my heritage; I gave them into your hand, you showed them no mercy; on the aged you made your yoke exceedingly heavy. </a:t>
            </a:r>
            <a:endParaRPr lang="en-US" dirty="0"/>
          </a:p>
        </p:txBody>
      </p:sp>
      <p:pic>
        <p:nvPicPr>
          <p:cNvPr id="4" name="Picture 3" descr="yok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209550"/>
            <a:ext cx="5562600" cy="41719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A712-FB91-49C8-BFFA-BEB77856A242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1001</Words>
  <Application>Microsoft Office PowerPoint</Application>
  <PresentationFormat>On-screen Show (4:3)</PresentationFormat>
  <Paragraphs>34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Images in Isaiah</vt:lpstr>
      <vt:lpstr>Reflections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Images in Isaiah</dc:title>
  <dc:creator>harold.shank</dc:creator>
  <cp:lastModifiedBy>Harold Shank</cp:lastModifiedBy>
  <cp:revision>1</cp:revision>
  <dcterms:created xsi:type="dcterms:W3CDTF">2009-11-11T22:28:00Z</dcterms:created>
  <dcterms:modified xsi:type="dcterms:W3CDTF">2011-07-06T19:24:34Z</dcterms:modified>
</cp:coreProperties>
</file>